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2"/>
  </p:notesMasterIdLst>
  <p:sldIdLst>
    <p:sldId id="256" r:id="rId2"/>
    <p:sldId id="275" r:id="rId3"/>
    <p:sldId id="276" r:id="rId4"/>
    <p:sldId id="278" r:id="rId5"/>
    <p:sldId id="270" r:id="rId6"/>
    <p:sldId id="271" r:id="rId7"/>
    <p:sldId id="272" r:id="rId8"/>
    <p:sldId id="273" r:id="rId9"/>
    <p:sldId id="274" r:id="rId10"/>
    <p:sldId id="261" r:id="rId11"/>
    <p:sldId id="258" r:id="rId12"/>
    <p:sldId id="262" r:id="rId13"/>
    <p:sldId id="280" r:id="rId14"/>
    <p:sldId id="282" r:id="rId15"/>
    <p:sldId id="284" r:id="rId16"/>
    <p:sldId id="286" r:id="rId17"/>
    <p:sldId id="287" r:id="rId18"/>
    <p:sldId id="289" r:id="rId19"/>
    <p:sldId id="290" r:id="rId20"/>
    <p:sldId id="291"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82"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DF6557-664A-4C96-A410-0387220B806B}" type="datetimeFigureOut">
              <a:rPr lang="en-US" smtClean="0"/>
              <a:pPr/>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F67AA5-3EF0-4FA3-8415-C5030677851E}" type="slidenum">
              <a:rPr lang="en-US" smtClean="0"/>
              <a:pPr/>
              <a:t>‹#›</a:t>
            </a:fld>
            <a:endParaRPr lang="en-US"/>
          </a:p>
        </p:txBody>
      </p:sp>
    </p:spTree>
    <p:extLst>
      <p:ext uri="{BB962C8B-B14F-4D97-AF65-F5344CB8AC3E}">
        <p14:creationId xmlns:p14="http://schemas.microsoft.com/office/powerpoint/2010/main" val="3772588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3F67AA5-3EF0-4FA3-8415-C5030677851E}"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70DA4-6EAE-4E52-8706-F831CDA86765}"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88FCF-3908-40AE-BBCD-33437C642F30}"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00C30-91F2-46AF-B5F5-A255A97AB5B1}"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AEE68-75D3-4E03-ADF2-88FCBD029A12}"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F2721-21C5-4A3B-9DFE-28B52C36B5E6}"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F52D5-9F7F-47AD-95CC-FC86BCD1E7C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2505DB-F33A-405B-9DEB-02D970CE1DBA}"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574C3-A1ED-4D70-97B8-58F554ABD8F2}"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D9DEE4-5104-4DD7-ADAE-26C1B9AD5F44}"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54812-E029-473E-A8E6-2ECAAC3B008E}"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A5D7C-8A0E-46D4-AB79-6E3EABDD54AD}"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0AC93-5967-45C0-AEBE-CE6EBC7E3E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81000"/>
            <a:ext cx="7772400" cy="1470025"/>
          </a:xfrm>
        </p:spPr>
        <p:txBody>
          <a:bodyPr/>
          <a:lstStyle/>
          <a:p>
            <a:r>
              <a:rPr lang="en-US" sz="5100" dirty="0">
                <a:latin typeface="Tahoma" charset="0"/>
              </a:rPr>
              <a:t>History of </a:t>
            </a:r>
            <a:r>
              <a:rPr lang="en-US" sz="5100" dirty="0" smtClean="0">
                <a:latin typeface="Tahoma" charset="0"/>
              </a:rPr>
              <a:t>Psychology</a:t>
            </a:r>
            <a:endParaRPr lang="en-US" sz="5100" dirty="0">
              <a:latin typeface="Tahoma" charset="0"/>
            </a:endParaRPr>
          </a:p>
        </p:txBody>
      </p:sp>
      <p:sp>
        <p:nvSpPr>
          <p:cNvPr id="2051" name="Rectangle 3"/>
          <p:cNvSpPr>
            <a:spLocks noGrp="1" noChangeArrowheads="1"/>
          </p:cNvSpPr>
          <p:nvPr>
            <p:ph type="subTitle" idx="1"/>
          </p:nvPr>
        </p:nvSpPr>
        <p:spPr>
          <a:xfrm>
            <a:off x="609600" y="2133600"/>
            <a:ext cx="7772400" cy="4724400"/>
          </a:xfrm>
        </p:spPr>
        <p:txBody>
          <a:bodyPr/>
          <a:lstStyle/>
          <a:p>
            <a:pPr algn="l"/>
            <a:r>
              <a:rPr lang="en-US" sz="4400" b="1" dirty="0">
                <a:solidFill>
                  <a:schemeClr val="tx1"/>
                </a:solidFill>
                <a:latin typeface="Tahoma" charset="0"/>
              </a:rPr>
              <a:t>“What is the mind?”</a:t>
            </a:r>
          </a:p>
          <a:p>
            <a:pPr algn="l"/>
            <a:endParaRPr lang="en-US" sz="4400" b="1" dirty="0">
              <a:solidFill>
                <a:schemeClr val="tx1"/>
              </a:solidFill>
              <a:latin typeface="Tahoma" charset="0"/>
            </a:endParaRPr>
          </a:p>
          <a:p>
            <a:pPr algn="l"/>
            <a:r>
              <a:rPr lang="en-US" sz="4400" b="1" dirty="0">
                <a:solidFill>
                  <a:schemeClr val="tx1"/>
                </a:solidFill>
                <a:latin typeface="Tahoma" charset="0"/>
              </a:rPr>
              <a:t>Mind and science</a:t>
            </a:r>
          </a:p>
          <a:p>
            <a:pPr algn="l"/>
            <a:endParaRPr lang="en-US" sz="4400" b="1" dirty="0">
              <a:solidFill>
                <a:schemeClr val="tx1"/>
              </a:solidFill>
              <a:latin typeface="Tahoma" charset="0"/>
            </a:endParaRPr>
          </a:p>
          <a:p>
            <a:pPr algn="l"/>
            <a:r>
              <a:rPr lang="en-US" sz="4400" b="1" dirty="0">
                <a:solidFill>
                  <a:schemeClr val="tx1"/>
                </a:solidFill>
                <a:latin typeface="Tahoma" charset="0"/>
              </a:rPr>
              <a:t>Mind and </a:t>
            </a:r>
            <a:r>
              <a:rPr lang="en-US" sz="4400" b="1" dirty="0" smtClean="0">
                <a:solidFill>
                  <a:schemeClr val="tx1"/>
                </a:solidFill>
                <a:latin typeface="Tahoma" charset="0"/>
              </a:rPr>
              <a:t>body  </a:t>
            </a:r>
            <a:endParaRPr lang="en-US" sz="4400" b="1" dirty="0">
              <a:solidFill>
                <a:schemeClr val="tx1"/>
              </a:solidFill>
              <a:latin typeface="Tahoma" charset="0"/>
            </a:endParaRPr>
          </a:p>
        </p:txBody>
      </p:sp>
      <p:pic>
        <p:nvPicPr>
          <p:cNvPr id="5" name="~PP846.WAV">
            <a:hlinkClick r:id="" action="ppaction://media"/>
          </p:cNvPr>
          <p:cNvPicPr>
            <a:picLocks noRot="1" noChangeAspect="1"/>
          </p:cNvPicPr>
          <p:nvPr>
            <a:wavAudioFile r:embed="rId1" name="~PP846.WAV"/>
          </p:nvPr>
        </p:nvPicPr>
        <p:blipFill>
          <a:blip r:embed="rId3" cstate="print"/>
          <a:stretch>
            <a:fillRect/>
          </a:stretch>
        </p:blipFill>
        <p:spPr>
          <a:xfrm>
            <a:off x="8656638" y="6370638"/>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sz="4000">
                <a:latin typeface="Tahoma" charset="0"/>
              </a:rPr>
              <a:t>Theories, Hypotheses, &amp; Laws</a:t>
            </a:r>
            <a:br>
              <a:rPr lang="en-US" sz="4000">
                <a:latin typeface="Tahoma" charset="0"/>
              </a:rPr>
            </a:br>
            <a:endParaRPr lang="en-US" sz="4000">
              <a:latin typeface="Tahoma" charset="0"/>
            </a:endParaRPr>
          </a:p>
        </p:txBody>
      </p:sp>
      <p:sp>
        <p:nvSpPr>
          <p:cNvPr id="47107" name="Rectangle 3"/>
          <p:cNvSpPr>
            <a:spLocks noGrp="1" noChangeArrowheads="1"/>
          </p:cNvSpPr>
          <p:nvPr>
            <p:ph idx="1"/>
          </p:nvPr>
        </p:nvSpPr>
        <p:spPr/>
        <p:txBody>
          <a:bodyPr/>
          <a:lstStyle/>
          <a:p>
            <a:r>
              <a:rPr lang="en-US">
                <a:latin typeface="Tahoma" charset="0"/>
              </a:rPr>
              <a:t>What is a theory? Why do we need theories? Where do they come from? </a:t>
            </a:r>
          </a:p>
          <a:p>
            <a:r>
              <a:rPr lang="en-US">
                <a:latin typeface="Tahoma" charset="0"/>
              </a:rPr>
              <a:t>Formal Proposition—words &amp; symbols outlining the assumed (predicted) casual dynamics of a theory</a:t>
            </a:r>
          </a:p>
          <a:p>
            <a:r>
              <a:rPr lang="en-US">
                <a:latin typeface="Tahoma" charset="0"/>
              </a:rPr>
              <a:t>Empirical Proposition—the observations, experimental or otherwise, that make up the facts upon which a theory is based </a:t>
            </a:r>
          </a:p>
          <a:p>
            <a:pPr>
              <a:buFont typeface="Wingdings" pitchFamily="2" charset="2"/>
              <a:buNone/>
            </a:pPr>
            <a:endParaRPr lang="en-US">
              <a:latin typeface="Tahom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en-US" sz="4000">
                <a:latin typeface="Tahoma" charset="0"/>
              </a:rPr>
              <a:t>Theories, Hypotheses, &amp; Laws</a:t>
            </a:r>
            <a:br>
              <a:rPr lang="en-US" sz="4000">
                <a:latin typeface="Tahoma" charset="0"/>
              </a:rPr>
            </a:br>
            <a:endParaRPr lang="en-US" sz="4000">
              <a:latin typeface="Tahoma" charset="0"/>
            </a:endParaRPr>
          </a:p>
        </p:txBody>
      </p:sp>
      <p:sp>
        <p:nvSpPr>
          <p:cNvPr id="44035" name="Rectangle 3"/>
          <p:cNvSpPr>
            <a:spLocks noGrp="1" noChangeArrowheads="1"/>
          </p:cNvSpPr>
          <p:nvPr>
            <p:ph idx="1"/>
          </p:nvPr>
        </p:nvSpPr>
        <p:spPr/>
        <p:txBody>
          <a:bodyPr/>
          <a:lstStyle/>
          <a:p>
            <a:r>
              <a:rPr lang="en-US">
                <a:latin typeface="Tahoma" charset="0"/>
              </a:rPr>
              <a:t>Hypotheses—more specific statements about assumed relationships</a:t>
            </a:r>
          </a:p>
          <a:p>
            <a:r>
              <a:rPr lang="en-US">
                <a:latin typeface="Tahoma" charset="0"/>
              </a:rPr>
              <a:t>Law or Principle—well 	established relationship between two (or more) events</a:t>
            </a:r>
          </a:p>
          <a:p>
            <a:r>
              <a:rPr lang="en-US">
                <a:latin typeface="Tahoma" charset="0"/>
              </a:rPr>
              <a:t>Use of Postulates</a:t>
            </a:r>
          </a:p>
          <a:p>
            <a:pPr>
              <a:buFont typeface="Wingdings" pitchFamily="2" charset="2"/>
              <a:buNone/>
            </a:pPr>
            <a:r>
              <a:rPr lang="en-US">
                <a:latin typeface="Tahoma" charset="0"/>
              </a:rPr>
              <a:t>		1. accepted assumption</a:t>
            </a:r>
          </a:p>
          <a:p>
            <a:pPr>
              <a:buFont typeface="Wingdings" pitchFamily="2" charset="2"/>
              <a:buNone/>
            </a:pPr>
            <a:r>
              <a:rPr lang="en-US">
                <a:latin typeface="Tahoma" charset="0"/>
              </a:rPr>
              <a:t>        	or set of assumptions</a:t>
            </a:r>
          </a:p>
          <a:p>
            <a:pPr>
              <a:buFont typeface="Wingdings" pitchFamily="2" charset="2"/>
              <a:buNone/>
            </a:pPr>
            <a:r>
              <a:rPr lang="en-US">
                <a:latin typeface="Tahoma" charset="0"/>
              </a:rPr>
              <a:t>		2. a theoretical proposition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atin typeface="Tahoma" charset="0"/>
              </a:rPr>
              <a:t>Theoretical Constructs</a:t>
            </a:r>
          </a:p>
        </p:txBody>
      </p:sp>
      <p:sp>
        <p:nvSpPr>
          <p:cNvPr id="48131" name="Rectangle 3"/>
          <p:cNvSpPr>
            <a:spLocks noGrp="1" noChangeArrowheads="1"/>
          </p:cNvSpPr>
          <p:nvPr>
            <p:ph idx="1"/>
          </p:nvPr>
        </p:nvSpPr>
        <p:spPr/>
        <p:txBody>
          <a:bodyPr/>
          <a:lstStyle/>
          <a:p>
            <a:r>
              <a:rPr lang="en-US" dirty="0" smtClean="0">
                <a:latin typeface="Tahoma" charset="0"/>
              </a:rPr>
              <a:t>Formal Constructs </a:t>
            </a:r>
            <a:r>
              <a:rPr lang="en-US" dirty="0">
                <a:latin typeface="Tahoma" charset="0"/>
              </a:rPr>
              <a:t>describe observable relationships between events.</a:t>
            </a:r>
          </a:p>
          <a:p>
            <a:r>
              <a:rPr lang="en-US" dirty="0">
                <a:latin typeface="Tahoma" charset="0"/>
              </a:rPr>
              <a:t>Hypothetical Constructs, on the other hand, are merely inferred &amp; do not relate directly to observable events.	</a:t>
            </a:r>
          </a:p>
          <a:p>
            <a:r>
              <a:rPr lang="en-US" dirty="0">
                <a:latin typeface="Tahoma" charset="0"/>
              </a:rPr>
              <a:t>Many perspectives, many approaches</a:t>
            </a:r>
          </a:p>
          <a:p>
            <a:pPr>
              <a:buFont typeface="Wingdings" pitchFamily="2" charset="2"/>
              <a:buNone/>
            </a:pPr>
            <a:r>
              <a:rPr lang="en-US" dirty="0" smtClean="0">
                <a:latin typeface="Tahoma" charset="0"/>
              </a:rPr>
              <a:t>   (</a:t>
            </a:r>
            <a:r>
              <a:rPr lang="en-US" dirty="0">
                <a:latin typeface="Tahoma" charset="0"/>
              </a:rPr>
              <a:t>example) Universalism or Relativism</a:t>
            </a:r>
          </a:p>
          <a:p>
            <a:endParaRPr lang="en-US" dirty="0">
              <a:latin typeface="Tahoma" charset="0"/>
            </a:endParaRPr>
          </a:p>
          <a:p>
            <a:pPr>
              <a:buFont typeface="Wingdings" pitchFamily="2" charset="2"/>
              <a:buNone/>
            </a:pPr>
            <a:endParaRPr lang="en-US" dirty="0">
              <a:latin typeface="Tahoma"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a:xfrm>
            <a:off x="0" y="0"/>
            <a:ext cx="9144000" cy="1676400"/>
          </a:xfrm>
        </p:spPr>
        <p:txBody>
          <a:bodyPr>
            <a:normAutofit fontScale="90000"/>
          </a:bodyPr>
          <a:lstStyle/>
          <a:p>
            <a:pPr fontAlgn="auto">
              <a:spcAft>
                <a:spcPts val="0"/>
              </a:spcAft>
              <a:defRPr/>
            </a:pPr>
            <a:r>
              <a:rPr lang="en-US" sz="4000" dirty="0">
                <a:latin typeface="Arial Black" pitchFamily="34" charset="0"/>
              </a:rPr>
              <a:t>Debate Over a “Proper” Philosophy of </a:t>
            </a:r>
            <a:r>
              <a:rPr lang="en-US" sz="4000" dirty="0" smtClean="0">
                <a:latin typeface="Arial Black" pitchFamily="34" charset="0"/>
              </a:rPr>
              <a:t>Science for Psychology:</a:t>
            </a:r>
            <a:br>
              <a:rPr lang="en-US" sz="4000" dirty="0" smtClean="0">
                <a:latin typeface="Arial Black" pitchFamily="34" charset="0"/>
              </a:rPr>
            </a:br>
            <a:r>
              <a:rPr lang="en-US" sz="4000" dirty="0" smtClean="0">
                <a:latin typeface="Arial Black" pitchFamily="34" charset="0"/>
              </a:rPr>
              <a:t> </a:t>
            </a:r>
            <a:r>
              <a:rPr lang="en-US" sz="4000" dirty="0">
                <a:latin typeface="Arial Black" pitchFamily="34" charset="0"/>
              </a:rPr>
              <a:t>Popper vs. Kuhn</a:t>
            </a:r>
          </a:p>
        </p:txBody>
      </p:sp>
      <p:sp>
        <p:nvSpPr>
          <p:cNvPr id="56323" name="Rectangle 3"/>
          <p:cNvSpPr>
            <a:spLocks noGrp="1" noChangeArrowheads="1"/>
          </p:cNvSpPr>
          <p:nvPr>
            <p:ph idx="1"/>
          </p:nvPr>
        </p:nvSpPr>
        <p:spPr>
          <a:xfrm>
            <a:off x="304800" y="1981200"/>
            <a:ext cx="8229600" cy="4525963"/>
          </a:xfrm>
        </p:spPr>
        <p:txBody>
          <a:bodyPr>
            <a:normAutofit lnSpcReduction="10000"/>
          </a:bodyPr>
          <a:lstStyle/>
          <a:p>
            <a:r>
              <a:rPr lang="en-US" dirty="0" smtClean="0">
                <a:latin typeface="Tahoma" pitchFamily="34" charset="0"/>
                <a:cs typeface="Tahoma" pitchFamily="34" charset="0"/>
              </a:rPr>
              <a:t>What comes first?  Theory of Methodology?</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One theory, one methodology?</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One theory, several methodologies?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Several theories, one methodology?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r>
              <a:rPr lang="en-US" dirty="0" smtClean="0">
                <a:latin typeface="Arial Black" pitchFamily="34" charset="0"/>
              </a:rPr>
              <a:t>Karl Popper</a:t>
            </a:r>
          </a:p>
        </p:txBody>
      </p:sp>
      <p:sp>
        <p:nvSpPr>
          <p:cNvPr id="49155" name="Rectangle 3"/>
          <p:cNvSpPr>
            <a:spLocks noGrp="1" noChangeArrowheads="1"/>
          </p:cNvSpPr>
          <p:nvPr>
            <p:ph idx="1"/>
          </p:nvPr>
        </p:nvSpPr>
        <p:spPr>
          <a:xfrm>
            <a:off x="457200" y="1295400"/>
            <a:ext cx="8229600" cy="4830763"/>
          </a:xfrm>
        </p:spPr>
        <p:txBody>
          <a:bodyPr>
            <a:normAutofit lnSpcReduction="10000"/>
          </a:bodyPr>
          <a:lstStyle/>
          <a:p>
            <a:r>
              <a:rPr lang="en-US" dirty="0" smtClean="0">
                <a:latin typeface="Tahoma" pitchFamily="34" charset="0"/>
                <a:cs typeface="Tahoma" pitchFamily="34" charset="0"/>
              </a:rPr>
              <a:t>We should assume that scientific activity begins before making observations. We do not observe things unless we want to solve a problem.</a:t>
            </a:r>
          </a:p>
          <a:p>
            <a:r>
              <a:rPr lang="en-US" dirty="0" smtClean="0">
                <a:latin typeface="Tahoma" pitchFamily="34" charset="0"/>
                <a:cs typeface="Tahoma" pitchFamily="34" charset="0"/>
              </a:rPr>
              <a:t>We can divide the scientific method into three stages: problems, theories, and criticisms.</a:t>
            </a:r>
          </a:p>
          <a:p>
            <a:r>
              <a:rPr lang="en-US" dirty="0" smtClean="0">
                <a:latin typeface="Tahoma" pitchFamily="34" charset="0"/>
                <a:cs typeface="Tahoma" pitchFamily="34" charset="0"/>
              </a:rPr>
              <a:t>We can distinguish scientific theory from non-scientific theory by using a “principle of </a:t>
            </a:r>
            <a:r>
              <a:rPr lang="en-US" dirty="0" err="1" smtClean="0">
                <a:latin typeface="Tahoma" pitchFamily="34" charset="0"/>
                <a:cs typeface="Tahoma" pitchFamily="34" charset="0"/>
              </a:rPr>
              <a:t>falsifiability</a:t>
            </a:r>
            <a:r>
              <a:rPr lang="en-US" dirty="0" smtClean="0">
                <a:latin typeface="Tahoma" pitchFamily="34" charset="0"/>
                <a:cs typeface="Tahoma"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n-US" b="1" dirty="0" smtClean="0">
                <a:latin typeface="Arial Black" pitchFamily="34" charset="0"/>
              </a:rPr>
              <a:t>Karl Popper</a:t>
            </a:r>
          </a:p>
        </p:txBody>
      </p:sp>
      <p:sp>
        <p:nvSpPr>
          <p:cNvPr id="61443" name="Rectangle 3"/>
          <p:cNvSpPr>
            <a:spLocks noGrp="1" noChangeArrowheads="1"/>
          </p:cNvSpPr>
          <p:nvPr>
            <p:ph idx="1"/>
          </p:nvPr>
        </p:nvSpPr>
        <p:spPr>
          <a:xfrm>
            <a:off x="381000" y="1600200"/>
            <a:ext cx="8229600" cy="4525963"/>
          </a:xfrm>
        </p:spPr>
        <p:txBody>
          <a:bodyPr>
            <a:normAutofit/>
          </a:bodyPr>
          <a:lstStyle/>
          <a:p>
            <a:r>
              <a:rPr lang="en-US" sz="2800" dirty="0" smtClean="0">
                <a:latin typeface="Tahoma" pitchFamily="34" charset="0"/>
                <a:cs typeface="Tahoma" pitchFamily="34" charset="0"/>
              </a:rPr>
              <a:t>The "principle of </a:t>
            </a:r>
            <a:r>
              <a:rPr lang="en-US" sz="2800" dirty="0" err="1" smtClean="0">
                <a:latin typeface="Tahoma" pitchFamily="34" charset="0"/>
                <a:cs typeface="Tahoma" pitchFamily="34" charset="0"/>
              </a:rPr>
              <a:t>falsifiability</a:t>
            </a:r>
            <a:r>
              <a:rPr lang="en-US" sz="2800" dirty="0" smtClean="0">
                <a:latin typeface="Tahoma" pitchFamily="34" charset="0"/>
                <a:cs typeface="Tahoma" pitchFamily="34" charset="0"/>
              </a:rPr>
              <a:t> is the idea that science progresses by "conjectures and refutations" and not (as Bacon suggested) through "inductive generalizations", in which one generalizes on the basis of a sample. </a:t>
            </a:r>
          </a:p>
          <a:p>
            <a:r>
              <a:rPr lang="en-US" sz="2800" dirty="0" smtClean="0">
                <a:latin typeface="Tahoma" pitchFamily="34" charset="0"/>
                <a:cs typeface="Tahoma" pitchFamily="34" charset="0"/>
              </a:rPr>
              <a:t>Popper contends that </a:t>
            </a:r>
            <a:r>
              <a:rPr lang="en-US" sz="2800" dirty="0" smtClean="0">
                <a:latin typeface="Tahoma" pitchFamily="34" charset="0"/>
                <a:cs typeface="Tahoma" pitchFamily="34" charset="0"/>
              </a:rPr>
              <a:t>a theory cannot be proved right, only wrong. A theory becomes scientific by exposing itself to the possibility of being proved incorrect.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457200" y="274638"/>
            <a:ext cx="8229600" cy="868362"/>
          </a:xfrm>
        </p:spPr>
        <p:txBody>
          <a:bodyPr/>
          <a:lstStyle/>
          <a:p>
            <a:r>
              <a:rPr lang="en-US" dirty="0" smtClean="0">
                <a:latin typeface="Arial Black" pitchFamily="34" charset="0"/>
              </a:rPr>
              <a:t>Karl Popper</a:t>
            </a:r>
          </a:p>
        </p:txBody>
      </p:sp>
      <p:sp>
        <p:nvSpPr>
          <p:cNvPr id="50179" name="Rectangle 3"/>
          <p:cNvSpPr>
            <a:spLocks noGrp="1" noChangeArrowheads="1"/>
          </p:cNvSpPr>
          <p:nvPr>
            <p:ph idx="1"/>
          </p:nvPr>
        </p:nvSpPr>
        <p:spPr>
          <a:xfrm>
            <a:off x="457200" y="1219200"/>
            <a:ext cx="8229600" cy="4906963"/>
          </a:xfrm>
        </p:spPr>
        <p:txBody>
          <a:bodyPr>
            <a:normAutofit fontScale="92500"/>
          </a:bodyPr>
          <a:lstStyle/>
          <a:p>
            <a:r>
              <a:rPr lang="en-US" b="1" dirty="0" smtClean="0">
                <a:latin typeface="Tahoma" pitchFamily="34" charset="0"/>
                <a:cs typeface="Tahoma" pitchFamily="34" charset="0"/>
              </a:rPr>
              <a:t>FALSIFIABILITY</a:t>
            </a:r>
          </a:p>
          <a:p>
            <a:r>
              <a:rPr lang="en-US" dirty="0" smtClean="0">
                <a:latin typeface="Tahoma" pitchFamily="34" charset="0"/>
                <a:cs typeface="Tahoma" pitchFamily="34" charset="0"/>
              </a:rPr>
              <a:t>Many theories state what should happen if the theory is correct, but good theories state what cannot happen if the theory is correct.</a:t>
            </a:r>
          </a:p>
          <a:p>
            <a:r>
              <a:rPr lang="en-US" dirty="0" smtClean="0">
                <a:latin typeface="Tahoma" pitchFamily="34" charset="0"/>
                <a:cs typeface="Tahoma" pitchFamily="34" charset="0"/>
              </a:rPr>
              <a:t>The degree to which a theory makes such “risky predictions” is the theory’s </a:t>
            </a:r>
            <a:r>
              <a:rPr lang="en-US" dirty="0" err="1" smtClean="0">
                <a:latin typeface="Tahoma" pitchFamily="34" charset="0"/>
                <a:cs typeface="Tahoma" pitchFamily="34" charset="0"/>
              </a:rPr>
              <a:t>falsifiability</a:t>
            </a:r>
            <a:r>
              <a:rPr lang="en-US" dirty="0" smtClean="0">
                <a:latin typeface="Tahoma" pitchFamily="34" charset="0"/>
                <a:cs typeface="Tahoma" pitchFamily="34" charset="0"/>
              </a:rPr>
              <a:t>.</a:t>
            </a:r>
          </a:p>
          <a:p>
            <a:r>
              <a:rPr lang="en-US" dirty="0" smtClean="0">
                <a:latin typeface="Tahoma" pitchFamily="34" charset="0"/>
                <a:cs typeface="Tahoma" pitchFamily="34" charset="0"/>
              </a:rPr>
              <a:t>More falsifiable theories are more testable.</a:t>
            </a:r>
          </a:p>
          <a:p>
            <a:r>
              <a:rPr lang="en-US" dirty="0" smtClean="0">
                <a:latin typeface="Tahoma" pitchFamily="34" charset="0"/>
                <a:cs typeface="Tahoma" pitchFamily="34" charset="0"/>
              </a:rPr>
              <a:t>The progress of scientific theory is to be found in incorrect predictions.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US" dirty="0" smtClean="0">
                <a:latin typeface="Arial Black" pitchFamily="34" charset="0"/>
              </a:rPr>
              <a:t>Karl Popper</a:t>
            </a:r>
          </a:p>
        </p:txBody>
      </p:sp>
      <p:sp>
        <p:nvSpPr>
          <p:cNvPr id="51203" name="Rectangle 3"/>
          <p:cNvSpPr>
            <a:spLocks noGrp="1" noChangeArrowheads="1"/>
          </p:cNvSpPr>
          <p:nvPr>
            <p:ph idx="1"/>
          </p:nvPr>
        </p:nvSpPr>
        <p:spPr/>
        <p:txBody>
          <a:bodyPr/>
          <a:lstStyle/>
          <a:p>
            <a:r>
              <a:rPr lang="en-US" dirty="0" smtClean="0">
                <a:latin typeface="Tahoma" pitchFamily="34" charset="0"/>
                <a:cs typeface="Tahoma" pitchFamily="34" charset="0"/>
              </a:rPr>
              <a:t>Moreover, according to Popper all </a:t>
            </a:r>
            <a:r>
              <a:rPr lang="en-US" dirty="0" smtClean="0">
                <a:latin typeface="Tahoma" pitchFamily="34" charset="0"/>
                <a:cs typeface="Tahoma" pitchFamily="34" charset="0"/>
              </a:rPr>
              <a:t>theory is considered temporary. A “better solution” will ultimately replace any theory. </a:t>
            </a:r>
          </a:p>
          <a:p>
            <a:r>
              <a:rPr lang="en-US" dirty="0" smtClean="0">
                <a:latin typeface="Tahoma" pitchFamily="34" charset="0"/>
                <a:cs typeface="Tahoma" pitchFamily="34" charset="0"/>
              </a:rPr>
              <a:t>Our body of knowledge is a string of myths, and current times are based on current myths.</a:t>
            </a:r>
          </a:p>
          <a:p>
            <a:r>
              <a:rPr lang="en-US" dirty="0" smtClean="0">
                <a:latin typeface="Tahoma" pitchFamily="34" charset="0"/>
                <a:cs typeface="Tahoma" pitchFamily="34" charset="0"/>
              </a:rPr>
              <a:t>Non-scientific theory is not inferior theory, but it is non-scientific (not easily tested).</a:t>
            </a:r>
          </a:p>
          <a:p>
            <a:endParaRPr lang="en-US" dirty="0" smtClean="0">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n-US" dirty="0" smtClean="0">
                <a:latin typeface="Arial Black" pitchFamily="34" charset="0"/>
              </a:rPr>
              <a:t>Thomas Kuhn</a:t>
            </a:r>
          </a:p>
        </p:txBody>
      </p:sp>
      <p:sp>
        <p:nvSpPr>
          <p:cNvPr id="52227" name="Rectangle 3"/>
          <p:cNvSpPr>
            <a:spLocks noGrp="1" noChangeArrowheads="1"/>
          </p:cNvSpPr>
          <p:nvPr>
            <p:ph idx="1"/>
          </p:nvPr>
        </p:nvSpPr>
        <p:spPr/>
        <p:txBody>
          <a:bodyPr/>
          <a:lstStyle/>
          <a:p>
            <a:r>
              <a:rPr lang="en-US" sz="2800" dirty="0" smtClean="0">
                <a:latin typeface="Tahoma" pitchFamily="34" charset="0"/>
                <a:cs typeface="Tahoma" pitchFamily="34" charset="0"/>
              </a:rPr>
              <a:t>Kuhn disagrees </a:t>
            </a:r>
            <a:r>
              <a:rPr lang="en-US" sz="2800" dirty="0" smtClean="0">
                <a:latin typeface="Tahoma" pitchFamily="34" charset="0"/>
                <a:cs typeface="Tahoma" pitchFamily="34" charset="0"/>
              </a:rPr>
              <a:t>with the popular assumption that scientific method guarantees objectivity. This is a disagreement with the “correspondence theory” that we can discover truth by means of a scientific interaction with the observable world.</a:t>
            </a:r>
          </a:p>
          <a:p>
            <a:r>
              <a:rPr lang="en-US" sz="2800" dirty="0" smtClean="0">
                <a:latin typeface="Tahoma" pitchFamily="34" charset="0"/>
                <a:cs typeface="Tahoma" pitchFamily="34" charset="0"/>
              </a:rPr>
              <a:t>He proposes that </a:t>
            </a:r>
            <a:r>
              <a:rPr lang="en-US" sz="2800" dirty="0" smtClean="0">
                <a:latin typeface="Tahoma" pitchFamily="34" charset="0"/>
                <a:cs typeface="Tahoma" pitchFamily="34" charset="0"/>
              </a:rPr>
              <a:t>we </a:t>
            </a:r>
            <a:r>
              <a:rPr lang="en-US" sz="2800" dirty="0" smtClean="0">
                <a:latin typeface="Tahoma" pitchFamily="34" charset="0"/>
                <a:cs typeface="Tahoma" pitchFamily="34" charset="0"/>
              </a:rPr>
              <a:t>do </a:t>
            </a:r>
            <a:r>
              <a:rPr lang="en-US" sz="2800" dirty="0" smtClean="0">
                <a:latin typeface="Tahoma" pitchFamily="34" charset="0"/>
                <a:cs typeface="Tahoma" pitchFamily="34" charset="0"/>
              </a:rPr>
              <a:t>not interact with the real world, but with a shared “paradigm.” For example, we do not observe gravity, but we agree on our observations and call it “gravity.”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n-US" dirty="0" smtClean="0">
                <a:latin typeface="Arial Black" pitchFamily="34" charset="0"/>
              </a:rPr>
              <a:t>Thomas Kuhn</a:t>
            </a:r>
          </a:p>
        </p:txBody>
      </p:sp>
      <p:sp>
        <p:nvSpPr>
          <p:cNvPr id="53251" name="Rectangle 3"/>
          <p:cNvSpPr>
            <a:spLocks noGrp="1" noChangeArrowheads="1"/>
          </p:cNvSpPr>
          <p:nvPr>
            <p:ph idx="1"/>
          </p:nvPr>
        </p:nvSpPr>
        <p:spPr>
          <a:xfrm>
            <a:off x="457200" y="1295400"/>
            <a:ext cx="8229600" cy="4830763"/>
          </a:xfrm>
        </p:spPr>
        <p:txBody>
          <a:bodyPr>
            <a:normAutofit fontScale="92500" lnSpcReduction="10000"/>
          </a:bodyPr>
          <a:lstStyle/>
          <a:p>
            <a:pPr>
              <a:lnSpc>
                <a:spcPct val="90000"/>
              </a:lnSpc>
            </a:pPr>
            <a:r>
              <a:rPr lang="en-US" b="1" dirty="0" smtClean="0">
                <a:latin typeface="Times New Roman" pitchFamily="18" charset="0"/>
              </a:rPr>
              <a:t>PARADIGMS</a:t>
            </a:r>
          </a:p>
          <a:p>
            <a:pPr>
              <a:lnSpc>
                <a:spcPct val="90000"/>
              </a:lnSpc>
            </a:pPr>
            <a:r>
              <a:rPr lang="en-US" dirty="0" smtClean="0">
                <a:latin typeface="Tahoma" pitchFamily="34" charset="0"/>
                <a:cs typeface="Tahoma" pitchFamily="34" charset="0"/>
              </a:rPr>
              <a:t>Any field of science is based on a paradigm (set of common assumptions) which  researchers use to work </a:t>
            </a:r>
            <a:r>
              <a:rPr lang="en-US" dirty="0" smtClean="0">
                <a:latin typeface="Tahoma" pitchFamily="34" charset="0"/>
                <a:cs typeface="Tahoma" pitchFamily="34" charset="0"/>
              </a:rPr>
              <a:t>and communicate with one another about their findings. </a:t>
            </a:r>
            <a:endParaRPr lang="en-US" dirty="0" smtClean="0">
              <a:latin typeface="Tahoma" pitchFamily="34" charset="0"/>
              <a:cs typeface="Tahoma" pitchFamily="34" charset="0"/>
            </a:endParaRPr>
          </a:p>
          <a:p>
            <a:pPr>
              <a:lnSpc>
                <a:spcPct val="90000"/>
              </a:lnSpc>
            </a:pPr>
            <a:r>
              <a:rPr lang="en-US" dirty="0" smtClean="0">
                <a:latin typeface="Tahoma" pitchFamily="34" charset="0"/>
                <a:cs typeface="Tahoma" pitchFamily="34" charset="0"/>
              </a:rPr>
              <a:t>But, the </a:t>
            </a:r>
            <a:r>
              <a:rPr lang="en-US" dirty="0" smtClean="0">
                <a:latin typeface="Tahoma" pitchFamily="34" charset="0"/>
                <a:cs typeface="Tahoma" pitchFamily="34" charset="0"/>
              </a:rPr>
              <a:t>set of common assumptions is subjective, and should be considered “normal” science.</a:t>
            </a:r>
          </a:p>
          <a:p>
            <a:pPr>
              <a:lnSpc>
                <a:spcPct val="90000"/>
              </a:lnSpc>
            </a:pPr>
            <a:r>
              <a:rPr lang="en-US" dirty="0" smtClean="0">
                <a:latin typeface="Tahoma" pitchFamily="34" charset="0"/>
                <a:cs typeface="Tahoma" pitchFamily="34" charset="0"/>
              </a:rPr>
              <a:t>Researchers really interact with their paradigm, and change their paradigms due to recurring anomalies within the paradigm.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atin typeface="Tahoma" charset="0"/>
              </a:rPr>
              <a:t>Before “Psychology”</a:t>
            </a:r>
          </a:p>
        </p:txBody>
      </p:sp>
      <p:sp>
        <p:nvSpPr>
          <p:cNvPr id="65539" name="Rectangle 3"/>
          <p:cNvSpPr>
            <a:spLocks noGrp="1" noChangeArrowheads="1"/>
          </p:cNvSpPr>
          <p:nvPr>
            <p:ph idx="1"/>
          </p:nvPr>
        </p:nvSpPr>
        <p:spPr/>
        <p:txBody>
          <a:bodyPr>
            <a:normAutofit fontScale="92500" lnSpcReduction="10000"/>
          </a:bodyPr>
          <a:lstStyle/>
          <a:p>
            <a:pPr>
              <a:lnSpc>
                <a:spcPct val="90000"/>
              </a:lnSpc>
            </a:pPr>
            <a:r>
              <a:rPr lang="en-US" sz="2800" dirty="0" smtClean="0">
                <a:latin typeface="Tahoma" charset="0"/>
              </a:rPr>
              <a:t>The “Study </a:t>
            </a:r>
            <a:r>
              <a:rPr lang="en-US" sz="2800" dirty="0">
                <a:latin typeface="Tahoma" charset="0"/>
              </a:rPr>
              <a:t>of the mind” has a </a:t>
            </a:r>
            <a:r>
              <a:rPr lang="en-US" sz="2800" dirty="0" smtClean="0">
                <a:latin typeface="Tahoma" charset="0"/>
              </a:rPr>
              <a:t>long and formidable </a:t>
            </a:r>
            <a:r>
              <a:rPr lang="en-US" sz="2800" dirty="0">
                <a:latin typeface="Tahoma" charset="0"/>
              </a:rPr>
              <a:t>history </a:t>
            </a:r>
            <a:r>
              <a:rPr lang="en-US" sz="2800" dirty="0" smtClean="0">
                <a:latin typeface="Tahoma" charset="0"/>
              </a:rPr>
              <a:t>centuries before </a:t>
            </a:r>
            <a:r>
              <a:rPr lang="en-US" sz="2800" dirty="0">
                <a:latin typeface="Tahoma" charset="0"/>
              </a:rPr>
              <a:t>the beginning of </a:t>
            </a:r>
            <a:r>
              <a:rPr lang="en-US" sz="2800" dirty="0" smtClean="0">
                <a:latin typeface="Tahoma" charset="0"/>
              </a:rPr>
              <a:t>psychology as a separate discipline. </a:t>
            </a:r>
            <a:endParaRPr lang="en-US" sz="2800" dirty="0">
              <a:latin typeface="Tahoma" charset="0"/>
            </a:endParaRPr>
          </a:p>
          <a:p>
            <a:pPr>
              <a:lnSpc>
                <a:spcPct val="90000"/>
              </a:lnSpc>
            </a:pPr>
            <a:endParaRPr lang="en-US" sz="2800" dirty="0">
              <a:latin typeface="Tahoma" charset="0"/>
            </a:endParaRPr>
          </a:p>
          <a:p>
            <a:pPr>
              <a:lnSpc>
                <a:spcPct val="90000"/>
              </a:lnSpc>
            </a:pPr>
            <a:r>
              <a:rPr lang="en-US" sz="2800" dirty="0">
                <a:latin typeface="Tahoma" charset="0"/>
              </a:rPr>
              <a:t>From 400 </a:t>
            </a:r>
            <a:r>
              <a:rPr lang="en-US" sz="2800" dirty="0" err="1">
                <a:latin typeface="Tahoma" charset="0"/>
              </a:rPr>
              <a:t>b.c</a:t>
            </a:r>
            <a:r>
              <a:rPr lang="en-US" sz="2800" dirty="0">
                <a:latin typeface="Tahoma" charset="0"/>
              </a:rPr>
              <a:t>. to 1879 </a:t>
            </a:r>
            <a:r>
              <a:rPr lang="en-US" sz="2800" dirty="0" err="1">
                <a:latin typeface="Tahoma" charset="0"/>
              </a:rPr>
              <a:t>a.d.</a:t>
            </a:r>
            <a:r>
              <a:rPr lang="en-US" sz="2800" dirty="0">
                <a:latin typeface="Tahoma" charset="0"/>
              </a:rPr>
              <a:t>, study of the mind was non-experimental and done by philosophers and literary </a:t>
            </a:r>
            <a:r>
              <a:rPr lang="en-US" sz="2800" dirty="0" smtClean="0">
                <a:latin typeface="Tahoma" charset="0"/>
              </a:rPr>
              <a:t>figures </a:t>
            </a:r>
            <a:r>
              <a:rPr lang="en-US" sz="2800" dirty="0" smtClean="0">
                <a:latin typeface="Tahoma" charset="0"/>
              </a:rPr>
              <a:t>and, </a:t>
            </a:r>
            <a:r>
              <a:rPr lang="en-US" sz="2800" dirty="0" smtClean="0">
                <a:latin typeface="Tahoma" charset="0"/>
              </a:rPr>
              <a:t>of </a:t>
            </a:r>
            <a:r>
              <a:rPr lang="en-US" sz="2800" dirty="0" smtClean="0">
                <a:latin typeface="Tahoma" charset="0"/>
              </a:rPr>
              <a:t>course, </a:t>
            </a:r>
            <a:r>
              <a:rPr lang="en-US" sz="2800" dirty="0" smtClean="0">
                <a:latin typeface="Tahoma" charset="0"/>
              </a:rPr>
              <a:t>religious leaders.</a:t>
            </a:r>
            <a:endParaRPr lang="en-US" sz="2800" dirty="0">
              <a:latin typeface="Tahoma" charset="0"/>
            </a:endParaRPr>
          </a:p>
          <a:p>
            <a:pPr>
              <a:lnSpc>
                <a:spcPct val="90000"/>
              </a:lnSpc>
              <a:buFont typeface="Wingdings" pitchFamily="2" charset="2"/>
              <a:buNone/>
            </a:pPr>
            <a:endParaRPr lang="en-US" sz="2800" dirty="0">
              <a:latin typeface="Tahoma" charset="0"/>
            </a:endParaRPr>
          </a:p>
          <a:p>
            <a:pPr>
              <a:lnSpc>
                <a:spcPct val="90000"/>
              </a:lnSpc>
            </a:pPr>
            <a:r>
              <a:rPr lang="en-US" sz="2800" dirty="0">
                <a:latin typeface="Tahoma" charset="0"/>
              </a:rPr>
              <a:t>This era includes the Greek philosophers, the </a:t>
            </a:r>
            <a:r>
              <a:rPr lang="en-US" sz="2800" dirty="0" smtClean="0">
                <a:latin typeface="Tahoma" charset="0"/>
              </a:rPr>
              <a:t>Christian scholars, </a:t>
            </a:r>
            <a:r>
              <a:rPr lang="en-US" sz="2800" dirty="0">
                <a:latin typeface="Tahoma" charset="0"/>
              </a:rPr>
              <a:t>the </a:t>
            </a:r>
            <a:r>
              <a:rPr lang="en-US" sz="2800" dirty="0" smtClean="0">
                <a:latin typeface="Tahoma" charset="0"/>
              </a:rPr>
              <a:t>Renaissance scholars, the impact of the “discovery</a:t>
            </a:r>
            <a:r>
              <a:rPr lang="en-US" sz="2800" dirty="0">
                <a:latin typeface="Tahoma" charset="0"/>
              </a:rPr>
              <a:t>” of the </a:t>
            </a:r>
            <a:r>
              <a:rPr lang="en-US" sz="2800" dirty="0" smtClean="0">
                <a:latin typeface="Tahoma" charset="0"/>
              </a:rPr>
              <a:t>Americas on science and humanity.</a:t>
            </a:r>
            <a:endParaRPr lang="en-US" sz="2800" dirty="0">
              <a:latin typeface="Tahoma" charset="0"/>
            </a:endParaRPr>
          </a:p>
        </p:txBody>
      </p:sp>
      <p:pic>
        <p:nvPicPr>
          <p:cNvPr id="5" name="~PP1756.WAV">
            <a:hlinkClick r:id="" action="ppaction://media"/>
          </p:cNvPr>
          <p:cNvPicPr>
            <a:picLocks noRot="1" noChangeAspect="1"/>
          </p:cNvPicPr>
          <p:nvPr>
            <a:wavAudioFile r:embed="rId1" name="~PP1756.WAV"/>
          </p:nvPr>
        </p:nvPicPr>
        <p:blipFill>
          <a:blip r:embed="rId3" cstate="print"/>
          <a:stretch>
            <a:fillRect/>
          </a:stretch>
        </p:blipFill>
        <p:spPr>
          <a:xfrm>
            <a:off x="8656638" y="6370638"/>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n-US" b="1" dirty="0" smtClean="0">
                <a:latin typeface="Arial Black" pitchFamily="34" charset="0"/>
              </a:rPr>
              <a:t>Popper vs. Kuhn</a:t>
            </a:r>
          </a:p>
        </p:txBody>
      </p:sp>
      <p:sp>
        <p:nvSpPr>
          <p:cNvPr id="54275" name="Rectangle 3"/>
          <p:cNvSpPr>
            <a:spLocks noGrp="1" noChangeArrowheads="1"/>
          </p:cNvSpPr>
          <p:nvPr>
            <p:ph idx="1"/>
          </p:nvPr>
        </p:nvSpPr>
        <p:spPr/>
        <p:txBody>
          <a:bodyPr>
            <a:normAutofit fontScale="92500" lnSpcReduction="20000"/>
          </a:bodyPr>
          <a:lstStyle/>
          <a:p>
            <a:pPr>
              <a:lnSpc>
                <a:spcPct val="90000"/>
              </a:lnSpc>
            </a:pPr>
            <a:r>
              <a:rPr lang="en-US" dirty="0" smtClean="0">
                <a:latin typeface="Tahoma" pitchFamily="34" charset="0"/>
                <a:cs typeface="Tahoma" pitchFamily="34" charset="0"/>
              </a:rPr>
              <a:t>Popper believed in a real correspondence with our observable world, but our conclusions are always incomplete and improvable. Thus, the value of theories is in their </a:t>
            </a:r>
            <a:r>
              <a:rPr lang="en-US" dirty="0" err="1" smtClean="0">
                <a:latin typeface="Tahoma" pitchFamily="34" charset="0"/>
                <a:cs typeface="Tahoma" pitchFamily="34" charset="0"/>
              </a:rPr>
              <a:t>falsifiability</a:t>
            </a:r>
            <a:r>
              <a:rPr lang="en-US" dirty="0" smtClean="0">
                <a:latin typeface="Tahoma" pitchFamily="34" charset="0"/>
                <a:cs typeface="Tahoma" pitchFamily="34" charset="0"/>
              </a:rPr>
              <a:t>.</a:t>
            </a:r>
          </a:p>
          <a:p>
            <a:pPr>
              <a:lnSpc>
                <a:spcPct val="90000"/>
              </a:lnSpc>
              <a:buFont typeface="Wingdings" pitchFamily="2" charset="2"/>
              <a:buNone/>
            </a:pPr>
            <a:endParaRPr lang="en-US" dirty="0" smtClean="0">
              <a:latin typeface="Tahoma" pitchFamily="34" charset="0"/>
              <a:cs typeface="Tahoma" pitchFamily="34" charset="0"/>
            </a:endParaRPr>
          </a:p>
          <a:p>
            <a:pPr>
              <a:lnSpc>
                <a:spcPct val="90000"/>
              </a:lnSpc>
            </a:pPr>
            <a:r>
              <a:rPr lang="en-US" dirty="0" smtClean="0">
                <a:latin typeface="Tahoma" pitchFamily="34" charset="0"/>
                <a:cs typeface="Tahoma" pitchFamily="34" charset="0"/>
              </a:rPr>
              <a:t>Kuhn did not believe in a correspondence, but in the existence of shared paradigms that we utilize to interpret the observed world. There could be a final truth, but it would be found in a paradigm which overcomes all anomalies.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0"/>
            <a:ext cx="8229600" cy="990600"/>
          </a:xfrm>
        </p:spPr>
        <p:txBody>
          <a:bodyPr/>
          <a:lstStyle/>
          <a:p>
            <a:r>
              <a:rPr lang="en-US">
                <a:latin typeface="Tahoma" charset="0"/>
              </a:rPr>
              <a:t>Rise of “Psychology”</a:t>
            </a:r>
          </a:p>
        </p:txBody>
      </p:sp>
      <p:sp>
        <p:nvSpPr>
          <p:cNvPr id="66563" name="Rectangle 3"/>
          <p:cNvSpPr>
            <a:spLocks noGrp="1" noChangeArrowheads="1"/>
          </p:cNvSpPr>
          <p:nvPr>
            <p:ph idx="1"/>
          </p:nvPr>
        </p:nvSpPr>
        <p:spPr>
          <a:xfrm>
            <a:off x="457200" y="1143000"/>
            <a:ext cx="8229600" cy="5562600"/>
          </a:xfrm>
        </p:spPr>
        <p:txBody>
          <a:bodyPr/>
          <a:lstStyle/>
          <a:p>
            <a:r>
              <a:rPr lang="en-US" sz="2800" dirty="0">
                <a:latin typeface="Tahoma" charset="0"/>
              </a:rPr>
              <a:t>1879 Wundt creates first psychology laboratory</a:t>
            </a:r>
          </a:p>
          <a:p>
            <a:r>
              <a:rPr lang="en-US" sz="2800" dirty="0">
                <a:latin typeface="Tahoma" charset="0"/>
              </a:rPr>
              <a:t>1880’s Freud proposed the role of the unconscious in mental illness and, wanting an alternative to hypnosis, begins the method of “free association”</a:t>
            </a:r>
          </a:p>
          <a:p>
            <a:r>
              <a:rPr lang="en-US" sz="2800" dirty="0">
                <a:latin typeface="Tahoma" charset="0"/>
              </a:rPr>
              <a:t>1890 </a:t>
            </a:r>
            <a:r>
              <a:rPr lang="en-US" sz="2800" dirty="0" smtClean="0">
                <a:latin typeface="Tahoma" charset="0"/>
              </a:rPr>
              <a:t>William James </a:t>
            </a:r>
            <a:r>
              <a:rPr lang="en-US" sz="2800" dirty="0">
                <a:latin typeface="Tahoma" charset="0"/>
              </a:rPr>
              <a:t>publishes a functional approach to the mind with “Principles of Psychology” </a:t>
            </a:r>
            <a:r>
              <a:rPr lang="en-US" sz="2800" dirty="0" smtClean="0">
                <a:latin typeface="Tahoma" charset="0"/>
              </a:rPr>
              <a:t> (Two Volumes)</a:t>
            </a:r>
            <a:endParaRPr lang="en-US" sz="2800" dirty="0">
              <a:latin typeface="Tahoma" charset="0"/>
            </a:endParaRPr>
          </a:p>
          <a:p>
            <a:r>
              <a:rPr lang="en-US" sz="2800" dirty="0">
                <a:latin typeface="Tahoma" charset="0"/>
              </a:rPr>
              <a:t>1904 Pavlov wins Nobel Prize for research on digestion. During speech, he describes a “conditioned reflex” (Behavioral conditioning)</a:t>
            </a:r>
          </a:p>
        </p:txBody>
      </p:sp>
      <p:pic>
        <p:nvPicPr>
          <p:cNvPr id="4" name="~PP4068.WAV">
            <a:hlinkClick r:id="" action="ppaction://media"/>
          </p:cNvPr>
          <p:cNvPicPr>
            <a:picLocks noRot="1" noChangeAspect="1"/>
          </p:cNvPicPr>
          <p:nvPr>
            <a:wavAudioFile r:embed="rId1" name="~PP4068.WAV"/>
          </p:nvPr>
        </p:nvPicPr>
        <p:blipFill>
          <a:blip r:embed="rId3" cstate="print"/>
          <a:stretch>
            <a:fillRect/>
          </a:stretch>
        </p:blipFill>
        <p:spPr>
          <a:xfrm>
            <a:off x="8656638" y="6370638"/>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atin typeface="Tahoma" charset="0"/>
              </a:rPr>
              <a:t>Modern Psychology</a:t>
            </a:r>
          </a:p>
        </p:txBody>
      </p:sp>
      <p:sp>
        <p:nvSpPr>
          <p:cNvPr id="70659" name="Rectangle 3"/>
          <p:cNvSpPr>
            <a:spLocks noGrp="1" noChangeArrowheads="1"/>
          </p:cNvSpPr>
          <p:nvPr>
            <p:ph idx="1"/>
          </p:nvPr>
        </p:nvSpPr>
        <p:spPr/>
        <p:txBody>
          <a:bodyPr>
            <a:normAutofit lnSpcReduction="10000"/>
          </a:bodyPr>
          <a:lstStyle/>
          <a:p>
            <a:r>
              <a:rPr lang="en-US" dirty="0">
                <a:latin typeface="Tahoma" charset="0"/>
              </a:rPr>
              <a:t>Original fields </a:t>
            </a:r>
            <a:r>
              <a:rPr lang="en-US" dirty="0" smtClean="0">
                <a:latin typeface="Tahoma" charset="0"/>
              </a:rPr>
              <a:t>included </a:t>
            </a:r>
            <a:r>
              <a:rPr lang="en-US" dirty="0">
                <a:latin typeface="Tahoma" charset="0"/>
              </a:rPr>
              <a:t>clinical, functional, behavioral, humanistic, and gestalt psychology, as well as general research of intelligence and </a:t>
            </a:r>
            <a:r>
              <a:rPr lang="en-US" dirty="0" smtClean="0">
                <a:latin typeface="Tahoma" charset="0"/>
              </a:rPr>
              <a:t>sensation/perception.</a:t>
            </a:r>
            <a:endParaRPr lang="en-US" dirty="0">
              <a:latin typeface="Tahoma" charset="0"/>
            </a:endParaRPr>
          </a:p>
          <a:p>
            <a:endParaRPr lang="en-US" dirty="0" smtClean="0">
              <a:latin typeface="Tahoma" charset="0"/>
            </a:endParaRPr>
          </a:p>
          <a:p>
            <a:r>
              <a:rPr lang="en-US" dirty="0" smtClean="0">
                <a:latin typeface="Tahoma" charset="0"/>
              </a:rPr>
              <a:t>More </a:t>
            </a:r>
            <a:r>
              <a:rPr lang="en-US" dirty="0">
                <a:latin typeface="Tahoma" charset="0"/>
              </a:rPr>
              <a:t>recent fields include social, cognitive, developmental, neurological/biological, which have incorporated </a:t>
            </a:r>
            <a:r>
              <a:rPr lang="en-US" dirty="0" smtClean="0">
                <a:latin typeface="Tahoma" charset="0"/>
              </a:rPr>
              <a:t>innovative theories and methods.</a:t>
            </a:r>
            <a:endParaRPr lang="en-US" dirty="0">
              <a:latin typeface="Tahom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atin typeface="Tahoma" charset="0"/>
              </a:rPr>
              <a:t>Historical Perspectives</a:t>
            </a:r>
          </a:p>
        </p:txBody>
      </p:sp>
      <p:sp>
        <p:nvSpPr>
          <p:cNvPr id="57347" name="Rectangle 3"/>
          <p:cNvSpPr>
            <a:spLocks noGrp="1" noChangeArrowheads="1"/>
          </p:cNvSpPr>
          <p:nvPr>
            <p:ph idx="1"/>
          </p:nvPr>
        </p:nvSpPr>
        <p:spPr/>
        <p:txBody>
          <a:bodyPr/>
          <a:lstStyle/>
          <a:p>
            <a:pPr marL="609600" indent="-609600">
              <a:lnSpc>
                <a:spcPct val="90000"/>
              </a:lnSpc>
              <a:buFont typeface="Wingdings" pitchFamily="2" charset="2"/>
              <a:buNone/>
            </a:pPr>
            <a:r>
              <a:rPr lang="en-US" dirty="0">
                <a:latin typeface="Tahoma" charset="0"/>
              </a:rPr>
              <a:t>Three different hypotheses on historical</a:t>
            </a:r>
          </a:p>
          <a:p>
            <a:pPr marL="609600" indent="-609600">
              <a:lnSpc>
                <a:spcPct val="90000"/>
              </a:lnSpc>
              <a:buFont typeface="Wingdings" pitchFamily="2" charset="2"/>
              <a:buNone/>
            </a:pPr>
            <a:r>
              <a:rPr lang="en-US" dirty="0">
                <a:latin typeface="Tahoma" charset="0"/>
              </a:rPr>
              <a:t>analysis:</a:t>
            </a:r>
          </a:p>
          <a:p>
            <a:pPr marL="609600" indent="-609600">
              <a:lnSpc>
                <a:spcPct val="90000"/>
              </a:lnSpc>
              <a:buFont typeface="Wingdings" pitchFamily="2" charset="2"/>
              <a:buNone/>
            </a:pPr>
            <a:r>
              <a:rPr lang="en-US" dirty="0">
                <a:latin typeface="Tahoma" charset="0"/>
              </a:rPr>
              <a:t> </a:t>
            </a:r>
          </a:p>
          <a:p>
            <a:pPr marL="990600" lvl="1" indent="-533400">
              <a:lnSpc>
                <a:spcPct val="90000"/>
              </a:lnSpc>
              <a:buFont typeface="Wingdings" pitchFamily="2" charset="2"/>
              <a:buAutoNum type="arabicPeriod"/>
            </a:pPr>
            <a:r>
              <a:rPr lang="en-US" dirty="0">
                <a:latin typeface="Tahoma" charset="0"/>
              </a:rPr>
              <a:t>The cyclical hypothesis</a:t>
            </a:r>
          </a:p>
          <a:p>
            <a:pPr marL="990600" lvl="1" indent="-533400">
              <a:lnSpc>
                <a:spcPct val="90000"/>
              </a:lnSpc>
              <a:buFont typeface="Wingdings" pitchFamily="2" charset="2"/>
              <a:buAutoNum type="arabicPeriod"/>
            </a:pPr>
            <a:r>
              <a:rPr lang="en-US" dirty="0">
                <a:latin typeface="Tahoma" charset="0"/>
              </a:rPr>
              <a:t>The linear-Progression Hypothesis</a:t>
            </a:r>
          </a:p>
          <a:p>
            <a:pPr marL="990600" lvl="1" indent="-533400">
              <a:lnSpc>
                <a:spcPct val="90000"/>
              </a:lnSpc>
              <a:buFont typeface="Wingdings" pitchFamily="2" charset="2"/>
              <a:buAutoNum type="arabicPeriod"/>
            </a:pPr>
            <a:r>
              <a:rPr lang="en-US" dirty="0">
                <a:latin typeface="Tahoma" charset="0"/>
              </a:rPr>
              <a:t>The Chaos Hypothesis</a:t>
            </a:r>
          </a:p>
          <a:p>
            <a:pPr marL="609600" indent="-609600">
              <a:lnSpc>
                <a:spcPct val="90000"/>
              </a:lnSpc>
              <a:buFont typeface="Wingdings" pitchFamily="2" charset="2"/>
              <a:buNone/>
            </a:pPr>
            <a:endParaRPr lang="en-US" dirty="0">
              <a:latin typeface="Tahoma" charset="0"/>
            </a:endParaRPr>
          </a:p>
          <a:p>
            <a:pPr marL="990600" lvl="1" indent="-533400">
              <a:lnSpc>
                <a:spcPct val="90000"/>
              </a:lnSpc>
              <a:buFontTx/>
              <a:buNone/>
            </a:pPr>
            <a:endParaRPr lang="en-US" dirty="0">
              <a:latin typeface="Tahoma" charset="0"/>
            </a:endParaRPr>
          </a:p>
          <a:p>
            <a:pPr marL="990600" lvl="1" indent="-533400">
              <a:lnSpc>
                <a:spcPct val="90000"/>
              </a:lnSpc>
              <a:buFontTx/>
              <a:buNone/>
            </a:pPr>
            <a:r>
              <a:rPr lang="en-US" dirty="0">
                <a:latin typeface="Tahoma" charset="0"/>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atin typeface="Tahoma" charset="0"/>
              </a:rPr>
              <a:t>Historical Perspective</a:t>
            </a:r>
          </a:p>
        </p:txBody>
      </p:sp>
      <p:sp>
        <p:nvSpPr>
          <p:cNvPr id="58371" name="Rectangle 3"/>
          <p:cNvSpPr>
            <a:spLocks noGrp="1" noChangeArrowheads="1"/>
          </p:cNvSpPr>
          <p:nvPr>
            <p:ph idx="1"/>
          </p:nvPr>
        </p:nvSpPr>
        <p:spPr/>
        <p:txBody>
          <a:bodyPr>
            <a:normAutofit lnSpcReduction="10000"/>
          </a:bodyPr>
          <a:lstStyle/>
          <a:p>
            <a:pPr>
              <a:lnSpc>
                <a:spcPct val="80000"/>
              </a:lnSpc>
              <a:buFont typeface="Wingdings" pitchFamily="2" charset="2"/>
              <a:buNone/>
            </a:pPr>
            <a:r>
              <a:rPr lang="en-US" sz="2800" b="1" u="sng" dirty="0">
                <a:latin typeface="Tahoma" charset="0"/>
              </a:rPr>
              <a:t>The cyclical hypothesis</a:t>
            </a:r>
          </a:p>
          <a:p>
            <a:pPr>
              <a:lnSpc>
                <a:spcPct val="80000"/>
              </a:lnSpc>
              <a:buNone/>
            </a:pPr>
            <a:endParaRPr lang="en-US" sz="2800" dirty="0" smtClean="0">
              <a:latin typeface="Tahoma" charset="0"/>
            </a:endParaRPr>
          </a:p>
          <a:p>
            <a:pPr>
              <a:lnSpc>
                <a:spcPct val="80000"/>
              </a:lnSpc>
            </a:pPr>
            <a:r>
              <a:rPr lang="en-US" sz="2800" dirty="0" smtClean="0">
                <a:latin typeface="Tahoma" charset="0"/>
              </a:rPr>
              <a:t>Does </a:t>
            </a:r>
            <a:r>
              <a:rPr lang="en-US" sz="2800" dirty="0">
                <a:latin typeface="Tahoma" charset="0"/>
              </a:rPr>
              <a:t>history repeat itself?</a:t>
            </a:r>
          </a:p>
          <a:p>
            <a:pPr>
              <a:lnSpc>
                <a:spcPct val="80000"/>
              </a:lnSpc>
            </a:pPr>
            <a:r>
              <a:rPr lang="en-US" sz="2800" dirty="0">
                <a:latin typeface="Tahoma" charset="0"/>
              </a:rPr>
              <a:t>According to this perspective, history does repeat itself, again and again. </a:t>
            </a:r>
            <a:r>
              <a:rPr lang="en-US" sz="2800" dirty="0" smtClean="0">
                <a:latin typeface="Tahoma" charset="0"/>
              </a:rPr>
              <a:t>Approaches come and </a:t>
            </a:r>
            <a:r>
              <a:rPr lang="en-US" sz="2800" dirty="0">
                <a:latin typeface="Tahoma" charset="0"/>
              </a:rPr>
              <a:t>go only to come again, and this applies </a:t>
            </a:r>
            <a:r>
              <a:rPr lang="en-US" sz="2800" dirty="0" smtClean="0">
                <a:latin typeface="Tahoma" charset="0"/>
              </a:rPr>
              <a:t>across </a:t>
            </a:r>
            <a:r>
              <a:rPr lang="en-US" sz="2800" dirty="0">
                <a:latin typeface="Tahoma" charset="0"/>
              </a:rPr>
              <a:t>the board from clothing styles to economic hard </a:t>
            </a:r>
            <a:r>
              <a:rPr lang="en-US" sz="2800" dirty="0" smtClean="0">
                <a:latin typeface="Tahoma" charset="0"/>
              </a:rPr>
              <a:t>times </a:t>
            </a:r>
            <a:r>
              <a:rPr lang="en-US" sz="2800" dirty="0">
                <a:latin typeface="Tahoma" charset="0"/>
              </a:rPr>
              <a:t>and prosperity.</a:t>
            </a:r>
          </a:p>
          <a:p>
            <a:pPr>
              <a:lnSpc>
                <a:spcPct val="80000"/>
              </a:lnSpc>
            </a:pPr>
            <a:r>
              <a:rPr lang="en-US" sz="2800" dirty="0">
                <a:latin typeface="Tahoma" charset="0"/>
              </a:rPr>
              <a:t>Actually, we find </a:t>
            </a:r>
            <a:r>
              <a:rPr lang="en-US" sz="2800" dirty="0" smtClean="0">
                <a:latin typeface="Tahoma" charset="0"/>
              </a:rPr>
              <a:t>cyclical phenomena in </a:t>
            </a:r>
            <a:r>
              <a:rPr lang="en-US" sz="2800" dirty="0">
                <a:latin typeface="Tahoma" charset="0"/>
              </a:rPr>
              <a:t>any science, </a:t>
            </a:r>
            <a:r>
              <a:rPr lang="en-US" sz="2800" dirty="0" smtClean="0">
                <a:latin typeface="Tahoma" charset="0"/>
              </a:rPr>
              <a:t> not just </a:t>
            </a:r>
            <a:r>
              <a:rPr lang="en-US" sz="2800" dirty="0">
                <a:latin typeface="Tahoma" charset="0"/>
              </a:rPr>
              <a:t>psychology.</a:t>
            </a:r>
          </a:p>
          <a:p>
            <a:pPr>
              <a:lnSpc>
                <a:spcPct val="80000"/>
              </a:lnSpc>
            </a:pPr>
            <a:r>
              <a:rPr lang="en-US" sz="2800" dirty="0" smtClean="0">
                <a:latin typeface="Tahoma" charset="0"/>
              </a:rPr>
              <a:t>For example, interest </a:t>
            </a:r>
            <a:r>
              <a:rPr lang="en-US" sz="2800" dirty="0">
                <a:latin typeface="Tahoma" charset="0"/>
              </a:rPr>
              <a:t>in the lateralization of function in the cerebral hemispheres has come and gone for more than 100 </a:t>
            </a:r>
            <a:r>
              <a:rPr lang="en-US" sz="2800" dirty="0" smtClean="0">
                <a:latin typeface="Tahoma" charset="0"/>
              </a:rPr>
              <a:t>years.</a:t>
            </a:r>
            <a:endParaRPr lang="en-US" sz="2800" dirty="0">
              <a:latin typeface="Tahom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atin typeface="Tahoma" charset="0"/>
              </a:rPr>
              <a:t>Historical Perspectives</a:t>
            </a:r>
          </a:p>
        </p:txBody>
      </p:sp>
      <p:sp>
        <p:nvSpPr>
          <p:cNvPr id="59395" name="Rectangle 3"/>
          <p:cNvSpPr>
            <a:spLocks noGrp="1" noChangeArrowheads="1"/>
          </p:cNvSpPr>
          <p:nvPr>
            <p:ph idx="1"/>
          </p:nvPr>
        </p:nvSpPr>
        <p:spPr>
          <a:xfrm>
            <a:off x="457200" y="1447800"/>
            <a:ext cx="8229600" cy="4525963"/>
          </a:xfrm>
        </p:spPr>
        <p:txBody>
          <a:bodyPr>
            <a:normAutofit/>
          </a:bodyPr>
          <a:lstStyle/>
          <a:p>
            <a:pPr>
              <a:buFont typeface="Wingdings" pitchFamily="2" charset="2"/>
              <a:buNone/>
            </a:pPr>
            <a:r>
              <a:rPr lang="en-US" b="1" u="sng" dirty="0">
                <a:latin typeface="Tahoma" charset="0"/>
              </a:rPr>
              <a:t>The linear-Progression Hypothesis</a:t>
            </a:r>
          </a:p>
          <a:p>
            <a:pPr>
              <a:buFont typeface="Wingdings" pitchFamily="2" charset="2"/>
              <a:buNone/>
            </a:pPr>
            <a:r>
              <a:rPr lang="en-US" dirty="0" smtClean="0">
                <a:latin typeface="Tahoma" charset="0"/>
              </a:rPr>
              <a:t>According </a:t>
            </a:r>
            <a:r>
              <a:rPr lang="en-US" dirty="0">
                <a:latin typeface="Tahoma" charset="0"/>
              </a:rPr>
              <a:t>to this perspective, each generation builds on the accomplishments of the previous generation. </a:t>
            </a:r>
          </a:p>
          <a:p>
            <a:pPr>
              <a:buFont typeface="Wingdings" pitchFamily="2" charset="2"/>
              <a:buNone/>
            </a:pPr>
            <a:r>
              <a:rPr lang="en-US" dirty="0" smtClean="0">
                <a:latin typeface="Tahoma" charset="0"/>
              </a:rPr>
              <a:t>Karl </a:t>
            </a:r>
            <a:r>
              <a:rPr lang="en-US" dirty="0">
                <a:latin typeface="Tahoma" charset="0"/>
              </a:rPr>
              <a:t>Marx, for example, believed in “progress theory”, noting </a:t>
            </a:r>
            <a:r>
              <a:rPr lang="en-US" dirty="0" smtClean="0">
                <a:latin typeface="Tahoma" charset="0"/>
              </a:rPr>
              <a:t>that </a:t>
            </a:r>
            <a:r>
              <a:rPr lang="en-US" dirty="0">
                <a:latin typeface="Tahoma" charset="0"/>
              </a:rPr>
              <a:t>progress was the law of nature.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atin typeface="Tahoma" charset="0"/>
              </a:rPr>
              <a:t>Historical Perspectives</a:t>
            </a:r>
          </a:p>
        </p:txBody>
      </p:sp>
      <p:sp>
        <p:nvSpPr>
          <p:cNvPr id="60419" name="Rectangle 3"/>
          <p:cNvSpPr>
            <a:spLocks noGrp="1" noChangeArrowheads="1"/>
          </p:cNvSpPr>
          <p:nvPr>
            <p:ph idx="1"/>
          </p:nvPr>
        </p:nvSpPr>
        <p:spPr/>
        <p:txBody>
          <a:bodyPr/>
          <a:lstStyle/>
          <a:p>
            <a:pPr>
              <a:lnSpc>
                <a:spcPct val="90000"/>
              </a:lnSpc>
              <a:buFont typeface="Wingdings" pitchFamily="2" charset="2"/>
              <a:buNone/>
            </a:pPr>
            <a:r>
              <a:rPr lang="en-US" b="1" u="sng" dirty="0">
                <a:latin typeface="Tahoma" charset="0"/>
              </a:rPr>
              <a:t>The Chaos Hypothesis</a:t>
            </a:r>
          </a:p>
          <a:p>
            <a:pPr>
              <a:lnSpc>
                <a:spcPct val="90000"/>
              </a:lnSpc>
              <a:buFont typeface="Wingdings" pitchFamily="2" charset="2"/>
              <a:buNone/>
            </a:pPr>
            <a:endParaRPr lang="en-US" b="1" dirty="0">
              <a:latin typeface="Tahoma" charset="0"/>
            </a:endParaRPr>
          </a:p>
          <a:p>
            <a:pPr>
              <a:lnSpc>
                <a:spcPct val="90000"/>
              </a:lnSpc>
              <a:buFont typeface="Wingdings" pitchFamily="2" charset="2"/>
              <a:buNone/>
            </a:pPr>
            <a:r>
              <a:rPr lang="en-US" dirty="0">
                <a:latin typeface="Tahoma" charset="0"/>
              </a:rPr>
              <a:t>According to Jean-Paul Sartre:</a:t>
            </a:r>
          </a:p>
          <a:p>
            <a:pPr>
              <a:lnSpc>
                <a:spcPct val="90000"/>
              </a:lnSpc>
              <a:buFont typeface="Wingdings" pitchFamily="2" charset="2"/>
              <a:buNone/>
            </a:pPr>
            <a:r>
              <a:rPr lang="en-US" dirty="0">
                <a:latin typeface="Tahoma" charset="0"/>
              </a:rPr>
              <a:t>	“History, apart from the </a:t>
            </a:r>
            <a:r>
              <a:rPr lang="en-US" dirty="0" smtClean="0">
                <a:latin typeface="Tahoma" charset="0"/>
              </a:rPr>
              <a:t>man [or woman] </a:t>
            </a:r>
            <a:r>
              <a:rPr lang="en-US" dirty="0">
                <a:latin typeface="Tahoma" charset="0"/>
              </a:rPr>
              <a:t>who makes it, is only an abstract and static concept, of which it can neither be said that it has an objective, nor that it has not… The problem is not to know its objective, but to give it one.”</a:t>
            </a:r>
          </a:p>
          <a:p>
            <a:pPr>
              <a:lnSpc>
                <a:spcPct val="90000"/>
              </a:lnSpc>
              <a:buFont typeface="Wingdings" pitchFamily="2" charset="2"/>
              <a:buNone/>
            </a:pPr>
            <a:endParaRPr lang="en-US" dirty="0">
              <a:latin typeface="Tahoma" charset="0"/>
            </a:endParaRPr>
          </a:p>
          <a:p>
            <a:pPr>
              <a:lnSpc>
                <a:spcPct val="90000"/>
              </a:lnSpc>
              <a:buFont typeface="Wingdings" pitchFamily="2" charset="2"/>
              <a:buNone/>
            </a:pPr>
            <a:endParaRPr lang="en-US" dirty="0">
              <a:latin typeface="Tahoma"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atin typeface="Tahoma" charset="0"/>
              </a:rPr>
              <a:t>Historical Perspectives</a:t>
            </a:r>
          </a:p>
        </p:txBody>
      </p:sp>
      <p:sp>
        <p:nvSpPr>
          <p:cNvPr id="61443" name="Rectangle 3"/>
          <p:cNvSpPr>
            <a:spLocks noGrp="1" noChangeArrowheads="1"/>
          </p:cNvSpPr>
          <p:nvPr>
            <p:ph idx="1"/>
          </p:nvPr>
        </p:nvSpPr>
        <p:spPr>
          <a:xfrm>
            <a:off x="609600" y="1676400"/>
            <a:ext cx="8229600" cy="4525963"/>
          </a:xfrm>
        </p:spPr>
        <p:txBody>
          <a:bodyPr>
            <a:normAutofit fontScale="85000" lnSpcReduction="20000"/>
          </a:bodyPr>
          <a:lstStyle/>
          <a:p>
            <a:pPr>
              <a:lnSpc>
                <a:spcPct val="110000"/>
              </a:lnSpc>
              <a:buFont typeface="Wingdings" pitchFamily="2" charset="2"/>
              <a:buNone/>
            </a:pPr>
            <a:r>
              <a:rPr lang="en-US" sz="2800" dirty="0">
                <a:latin typeface="Tahoma" charset="0"/>
              </a:rPr>
              <a:t>The history of psychology can certainly be </a:t>
            </a:r>
          </a:p>
          <a:p>
            <a:pPr>
              <a:lnSpc>
                <a:spcPct val="110000"/>
              </a:lnSpc>
              <a:buFont typeface="Wingdings" pitchFamily="2" charset="2"/>
              <a:buNone/>
            </a:pPr>
            <a:r>
              <a:rPr lang="en-US" sz="2800" dirty="0" smtClean="0">
                <a:latin typeface="Tahoma" charset="0"/>
              </a:rPr>
              <a:t>characterized </a:t>
            </a:r>
            <a:r>
              <a:rPr lang="en-US" sz="2800" dirty="0">
                <a:latin typeface="Tahoma" charset="0"/>
              </a:rPr>
              <a:t>as chaotic.</a:t>
            </a:r>
          </a:p>
          <a:p>
            <a:pPr>
              <a:lnSpc>
                <a:spcPct val="110000"/>
              </a:lnSpc>
              <a:buFont typeface="Wingdings" pitchFamily="2" charset="2"/>
              <a:buNone/>
            </a:pPr>
            <a:endParaRPr lang="en-US" sz="2800" dirty="0">
              <a:latin typeface="Tahoma" charset="0"/>
            </a:endParaRPr>
          </a:p>
          <a:p>
            <a:pPr marL="0" indent="0">
              <a:lnSpc>
                <a:spcPct val="110000"/>
              </a:lnSpc>
              <a:spcBef>
                <a:spcPts val="0"/>
              </a:spcBef>
              <a:buFont typeface="Wingdings" pitchFamily="2" charset="2"/>
              <a:buNone/>
            </a:pPr>
            <a:r>
              <a:rPr lang="en-US" sz="2800" dirty="0">
                <a:latin typeface="Tahoma" charset="0"/>
              </a:rPr>
              <a:t>Koch (1969) described the history of scientific</a:t>
            </a:r>
          </a:p>
          <a:p>
            <a:pPr marL="0" indent="0">
              <a:lnSpc>
                <a:spcPct val="110000"/>
              </a:lnSpc>
              <a:spcBef>
                <a:spcPts val="0"/>
              </a:spcBef>
              <a:buFont typeface="Wingdings" pitchFamily="2" charset="2"/>
              <a:buNone/>
            </a:pPr>
            <a:r>
              <a:rPr lang="en-US" sz="2800" dirty="0" smtClean="0">
                <a:latin typeface="Tahoma" charset="0"/>
              </a:rPr>
              <a:t>psychology </a:t>
            </a:r>
            <a:r>
              <a:rPr lang="en-US" sz="2800" dirty="0">
                <a:latin typeface="Tahoma" charset="0"/>
              </a:rPr>
              <a:t>as “a succession of changing doctrines about what to emulate in the natural sciences—especially physics.”</a:t>
            </a:r>
          </a:p>
          <a:p>
            <a:pPr>
              <a:lnSpc>
                <a:spcPct val="110000"/>
              </a:lnSpc>
              <a:buFont typeface="Wingdings" pitchFamily="2" charset="2"/>
              <a:buNone/>
            </a:pPr>
            <a:endParaRPr lang="en-US" sz="2800" dirty="0" smtClean="0">
              <a:latin typeface="Tahoma" charset="0"/>
            </a:endParaRPr>
          </a:p>
          <a:p>
            <a:pPr>
              <a:lnSpc>
                <a:spcPct val="110000"/>
              </a:lnSpc>
              <a:buFont typeface="Wingdings" pitchFamily="2" charset="2"/>
              <a:buNone/>
            </a:pPr>
            <a:r>
              <a:rPr lang="en-US" sz="2800" dirty="0" smtClean="0">
                <a:latin typeface="Tahoma" charset="0"/>
              </a:rPr>
              <a:t>Koch </a:t>
            </a:r>
            <a:r>
              <a:rPr lang="en-US" sz="2800" dirty="0">
                <a:latin typeface="Tahoma" charset="0"/>
              </a:rPr>
              <a:t>also echoed a well-known </a:t>
            </a:r>
            <a:r>
              <a:rPr lang="en-US" sz="2800" dirty="0" smtClean="0">
                <a:latin typeface="Tahoma" charset="0"/>
              </a:rPr>
              <a:t>criticism that</a:t>
            </a:r>
          </a:p>
          <a:p>
            <a:pPr>
              <a:lnSpc>
                <a:spcPct val="110000"/>
              </a:lnSpc>
              <a:buFont typeface="Wingdings" pitchFamily="2" charset="2"/>
              <a:buNone/>
            </a:pPr>
            <a:r>
              <a:rPr lang="en-US" sz="2800" dirty="0" smtClean="0">
                <a:latin typeface="Tahoma" charset="0"/>
              </a:rPr>
              <a:t>psychology has </a:t>
            </a:r>
            <a:r>
              <a:rPr lang="en-US" sz="2800" dirty="0">
                <a:latin typeface="Tahoma" charset="0"/>
              </a:rPr>
              <a:t>failed to find an adequate </a:t>
            </a:r>
            <a:r>
              <a:rPr lang="en-US" sz="2800" dirty="0" smtClean="0">
                <a:latin typeface="Tahoma" charset="0"/>
              </a:rPr>
              <a:t>methodology, </a:t>
            </a:r>
          </a:p>
          <a:p>
            <a:pPr>
              <a:lnSpc>
                <a:spcPct val="110000"/>
              </a:lnSpc>
              <a:buFont typeface="Wingdings" pitchFamily="2" charset="2"/>
              <a:buNone/>
            </a:pPr>
            <a:r>
              <a:rPr lang="en-US" sz="2800" dirty="0" smtClean="0">
                <a:latin typeface="Tahoma" charset="0"/>
              </a:rPr>
              <a:t>and hence, </a:t>
            </a:r>
            <a:r>
              <a:rPr lang="en-US" sz="2800" dirty="0">
                <a:latin typeface="Tahoma" charset="0"/>
              </a:rPr>
              <a:t>it’s not a cumulative and progressive science.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1589</TotalTime>
  <Words>1078</Words>
  <Application>Microsoft Office PowerPoint</Application>
  <PresentationFormat>On-screen Show (4:3)</PresentationFormat>
  <Paragraphs>111</Paragraphs>
  <Slides>20</Slides>
  <Notes>1</Notes>
  <HiddenSlides>0</HiddenSlides>
  <MMClips>3</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History of Psychology</vt:lpstr>
      <vt:lpstr>Before “Psychology”</vt:lpstr>
      <vt:lpstr>Rise of “Psychology”</vt:lpstr>
      <vt:lpstr>Modern Psychology</vt:lpstr>
      <vt:lpstr>Historical Perspectives</vt:lpstr>
      <vt:lpstr>Historical Perspective</vt:lpstr>
      <vt:lpstr>Historical Perspectives</vt:lpstr>
      <vt:lpstr>Historical Perspectives</vt:lpstr>
      <vt:lpstr>Historical Perspectives</vt:lpstr>
      <vt:lpstr>Theories, Hypotheses, &amp; Laws </vt:lpstr>
      <vt:lpstr>Theories, Hypotheses, &amp; Laws </vt:lpstr>
      <vt:lpstr>Theoretical Constructs</vt:lpstr>
      <vt:lpstr>Debate Over a “Proper” Philosophy of Science for Psychology:  Popper vs. Kuhn</vt:lpstr>
      <vt:lpstr>Karl Popper</vt:lpstr>
      <vt:lpstr>Karl Popper</vt:lpstr>
      <vt:lpstr>Karl Popper</vt:lpstr>
      <vt:lpstr>Karl Popper</vt:lpstr>
      <vt:lpstr>Thomas Kuhn</vt:lpstr>
      <vt:lpstr>Thomas Kuhn</vt:lpstr>
      <vt:lpstr>Popper vs. Kuhn</vt:lpstr>
    </vt:vector>
  </TitlesOfParts>
  <Company>The University of Texas at San Antonio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stuuuu</dc:creator>
  <cp:lastModifiedBy>Raymond Garza</cp:lastModifiedBy>
  <cp:revision>59</cp:revision>
  <dcterms:created xsi:type="dcterms:W3CDTF">2006-01-10T20:47:14Z</dcterms:created>
  <dcterms:modified xsi:type="dcterms:W3CDTF">2012-09-05T16:42:31Z</dcterms:modified>
</cp:coreProperties>
</file>